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258" r:id="rId4"/>
    <p:sldId id="269" r:id="rId5"/>
    <p:sldId id="259" r:id="rId6"/>
    <p:sldId id="268" r:id="rId7"/>
    <p:sldId id="261" r:id="rId8"/>
    <p:sldId id="267" r:id="rId9"/>
    <p:sldId id="263" r:id="rId10"/>
    <p:sldId id="266" r:id="rId11"/>
    <p:sldId id="265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696F07-A7E3-4178-83F8-2C784A431E21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A2914-98E9-4272-8B40-84A6EAB15EA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A2914-98E9-4272-8B40-84A6EAB15EA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A2914-98E9-4272-8B40-84A6EAB15EAD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CCEA61D-1E1F-4D56-B9F1-9CF615C75809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0EBA8B7-30CA-420F-B752-DE996D063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CEA61D-1E1F-4D56-B9F1-9CF615C75809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EBA8B7-30CA-420F-B752-DE996D063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CCEA61D-1E1F-4D56-B9F1-9CF615C75809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0EBA8B7-30CA-420F-B752-DE996D063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CEA61D-1E1F-4D56-B9F1-9CF615C75809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EBA8B7-30CA-420F-B752-DE996D063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CCEA61D-1E1F-4D56-B9F1-9CF615C75809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0EBA8B7-30CA-420F-B752-DE996D063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CEA61D-1E1F-4D56-B9F1-9CF615C75809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EBA8B7-30CA-420F-B752-DE996D063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CEA61D-1E1F-4D56-B9F1-9CF615C75809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EBA8B7-30CA-420F-B752-DE996D063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CEA61D-1E1F-4D56-B9F1-9CF615C75809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EBA8B7-30CA-420F-B752-DE996D063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CCEA61D-1E1F-4D56-B9F1-9CF615C75809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EBA8B7-30CA-420F-B752-DE996D063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CEA61D-1E1F-4D56-B9F1-9CF615C75809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EBA8B7-30CA-420F-B752-DE996D063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CEA61D-1E1F-4D56-B9F1-9CF615C75809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EBA8B7-30CA-420F-B752-DE996D0637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CCEA61D-1E1F-4D56-B9F1-9CF615C75809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0EBA8B7-30CA-420F-B752-DE996D063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533400"/>
            <a:ext cx="6878568" cy="2868168"/>
          </a:xfrm>
        </p:spPr>
        <p:txBody>
          <a:bodyPr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Фонематический слух-</a:t>
            </a:r>
            <a:br>
              <a:rPr lang="ru-RU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основа правильной речи</a:t>
            </a:r>
            <a:endParaRPr lang="ru-RU" sz="4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75656" y="3539864"/>
            <a:ext cx="6552728" cy="255343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 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sz="2400" dirty="0" smtClean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708920"/>
            <a:ext cx="2592288" cy="2337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75656" y="320040"/>
            <a:ext cx="741682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ПЯТЫЙ УРОВЕНЬ – различение звуков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971600" y="1600200"/>
            <a:ext cx="3600400" cy="4525963"/>
          </a:xfrm>
        </p:spPr>
        <p:txBody>
          <a:bodyPr>
            <a:normAutofit/>
          </a:bodyPr>
          <a:lstStyle/>
          <a:p>
            <a:pPr lvl="0"/>
            <a:r>
              <a:rPr lang="ru-RU" sz="2400" b="1" dirty="0" smtClean="0">
                <a:solidFill>
                  <a:srgbClr val="0070C0"/>
                </a:solidFill>
              </a:rPr>
              <a:t>Игра «Кто это? </a:t>
            </a:r>
          </a:p>
          <a:p>
            <a:pPr lvl="0">
              <a:buNone/>
            </a:pPr>
            <a:r>
              <a:rPr lang="ru-RU" sz="2400" b="1" dirty="0" smtClean="0">
                <a:solidFill>
                  <a:srgbClr val="0070C0"/>
                </a:solidFill>
              </a:rPr>
              <a:t>              Что это?»</a:t>
            </a:r>
          </a:p>
          <a:p>
            <a:pPr lvl="0"/>
            <a:r>
              <a:rPr lang="ru-RU" sz="2400" dirty="0" smtClean="0"/>
              <a:t> Комарик говорит «</a:t>
            </a:r>
            <a:r>
              <a:rPr lang="ru-RU" sz="2400" dirty="0" err="1" smtClean="0"/>
              <a:t>зззз</a:t>
            </a:r>
            <a:r>
              <a:rPr lang="ru-RU" sz="2400" dirty="0" smtClean="0"/>
              <a:t>»,  жук жужжит «</a:t>
            </a:r>
            <a:r>
              <a:rPr lang="ru-RU" sz="2400" dirty="0" err="1" smtClean="0"/>
              <a:t>жжжж</a:t>
            </a:r>
            <a:r>
              <a:rPr lang="ru-RU" sz="2400" dirty="0" smtClean="0"/>
              <a:t>», машина едет «</a:t>
            </a:r>
            <a:r>
              <a:rPr lang="ru-RU" sz="2400" dirty="0" err="1" smtClean="0"/>
              <a:t>рррр</a:t>
            </a:r>
            <a:r>
              <a:rPr lang="ru-RU" sz="2400" dirty="0" smtClean="0"/>
              <a:t>». Взрослый произносит звук, а ребенок отгадывает, кто его издает.</a:t>
            </a:r>
          </a:p>
          <a:p>
            <a:endParaRPr lang="ru-RU" dirty="0"/>
          </a:p>
        </p:txBody>
      </p:sp>
      <p:pic>
        <p:nvPicPr>
          <p:cNvPr id="7" name="Содержимое 3" descr="http://festival.1september.ru:8080/articles/538732/img1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1643050"/>
            <a:ext cx="3600399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147248" cy="1143000"/>
          </a:xfrm>
        </p:spPr>
        <p:txBody>
          <a:bodyPr>
            <a:noAutofit/>
          </a:bodyPr>
          <a:lstStyle/>
          <a:p>
            <a:pPr lvl="0" algn="ctr"/>
            <a:r>
              <a:rPr lang="ru-RU" sz="2800" dirty="0" smtClean="0">
                <a:solidFill>
                  <a:srgbClr val="7030A0"/>
                </a:solidFill>
              </a:rPr>
              <a:t>ШЕСТОЙ УРОВЕНЬ – </a:t>
            </a:r>
            <a:br>
              <a:rPr lang="ru-RU" sz="2800" dirty="0" smtClean="0">
                <a:solidFill>
                  <a:srgbClr val="7030A0"/>
                </a:solidFill>
              </a:rPr>
            </a:br>
            <a:r>
              <a:rPr lang="ru-RU" sz="2800" dirty="0" smtClean="0">
                <a:solidFill>
                  <a:srgbClr val="7030A0"/>
                </a:solidFill>
              </a:rPr>
              <a:t>     освоение ребенком навыков анализа и синтеза.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700808"/>
            <a:ext cx="7239000" cy="4846320"/>
          </a:xfrm>
        </p:spPr>
        <p:txBody>
          <a:bodyPr/>
          <a:lstStyle/>
          <a:p>
            <a:endParaRPr lang="ru-RU"/>
          </a:p>
        </p:txBody>
      </p:sp>
      <p:pic>
        <p:nvPicPr>
          <p:cNvPr id="5122" name="Picture 2" descr="C:\Documents and Settings\Милана\Рабочий стол\картинки\rрасскл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571612"/>
            <a:ext cx="7128792" cy="5072098"/>
          </a:xfrm>
          <a:prstGeom prst="rect">
            <a:avLst/>
          </a:prstGeom>
          <a:noFill/>
        </p:spPr>
      </p:pic>
      <p:pic>
        <p:nvPicPr>
          <p:cNvPr id="4100" name="Picture 4" descr="C:\Users\ПК\Desktop\ПЕДСОВЕТ\63449842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429000"/>
            <a:ext cx="3456384" cy="34290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835696" y="533400"/>
            <a:ext cx="6636572" cy="3824294"/>
          </a:xfrm>
        </p:spPr>
        <p:txBody>
          <a:bodyPr/>
          <a:lstStyle/>
          <a:p>
            <a:pPr algn="ctr"/>
            <a:r>
              <a:rPr lang="ru-RU" sz="6000" dirty="0" smtClean="0">
                <a:solidFill>
                  <a:srgbClr val="0070C0"/>
                </a:solidFill>
              </a:rPr>
              <a:t>Спасибо за внимание!</a:t>
            </a:r>
            <a:endParaRPr lang="ru-RU" sz="6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28" y="1143000"/>
            <a:ext cx="4143372" cy="20574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Фонематический           слух 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отвечает за различение фонем (звуков) речи</a:t>
            </a:r>
            <a:endParaRPr lang="ru-RU" sz="3200" dirty="0">
              <a:solidFill>
                <a:srgbClr val="002060"/>
              </a:solidFill>
            </a:endParaRPr>
          </a:p>
        </p:txBody>
      </p:sp>
      <p:pic>
        <p:nvPicPr>
          <p:cNvPr id="12290" name="Picture 2" descr="http://kriolorika.com.ua/userfiles/28-06-15-1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6654" r="16654"/>
          <a:stretch>
            <a:fillRect/>
          </a:stretch>
        </p:blipFill>
        <p:spPr bwMode="auto">
          <a:xfrm>
            <a:off x="683568" y="980728"/>
            <a:ext cx="4206240" cy="420624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331640" y="320040"/>
            <a:ext cx="7488832" cy="114300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+mn-lt"/>
              </a:rPr>
              <a:t>наиболее часто дети путают звуки похожие по звучанию или близкие по способу образования</a:t>
            </a:r>
            <a:br>
              <a:rPr lang="ru-RU" sz="2000" dirty="0" smtClean="0">
                <a:solidFill>
                  <a:srgbClr val="C00000"/>
                </a:solidFill>
                <a:latin typeface="+mn-lt"/>
              </a:rPr>
            </a:br>
            <a:r>
              <a:rPr lang="ru-RU" sz="2000" dirty="0" smtClean="0">
                <a:solidFill>
                  <a:srgbClr val="C00000"/>
                </a:solidFill>
                <a:latin typeface="+mn-lt"/>
              </a:rPr>
              <a:t>(по произношению).</a:t>
            </a:r>
            <a:endParaRPr lang="ru-RU" sz="2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043608" y="1609416"/>
            <a:ext cx="7416824" cy="4846320"/>
          </a:xfrm>
        </p:spPr>
        <p:txBody>
          <a:bodyPr/>
          <a:lstStyle/>
          <a:p>
            <a:r>
              <a:rPr lang="ru-RU" dirty="0" smtClean="0"/>
              <a:t> </a:t>
            </a:r>
            <a:r>
              <a:rPr lang="ru-RU" b="1" dirty="0" smtClean="0"/>
              <a:t>свистящие и шипящие звуки</a:t>
            </a:r>
            <a:r>
              <a:rPr lang="ru-RU" dirty="0" smtClean="0"/>
              <a:t> </a:t>
            </a:r>
          </a:p>
          <a:p>
            <a:r>
              <a:rPr lang="ru-RU" b="1" dirty="0" smtClean="0"/>
              <a:t>  </a:t>
            </a:r>
            <a:r>
              <a:rPr lang="ru-RU" b="1" dirty="0" err="1" smtClean="0"/>
              <a:t>соноры</a:t>
            </a:r>
            <a:endParaRPr lang="ru-RU" dirty="0" smtClean="0"/>
          </a:p>
          <a:p>
            <a:r>
              <a:rPr lang="ru-RU" b="1" dirty="0" smtClean="0"/>
              <a:t> твёрдые и мягкие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звонкие и глухие</a:t>
            </a:r>
            <a:r>
              <a:rPr lang="ru-RU" dirty="0" smtClean="0"/>
              <a:t> 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далекие между собой звуки: </a:t>
            </a:r>
            <a:r>
              <a:rPr lang="ru-RU" b="1" dirty="0" err="1" smtClean="0"/>
              <a:t>к-т</a:t>
            </a:r>
            <a:r>
              <a:rPr lang="ru-RU" b="1" dirty="0" smtClean="0"/>
              <a:t>, </a:t>
            </a:r>
            <a:r>
              <a:rPr lang="ru-RU" b="1" dirty="0" err="1" smtClean="0"/>
              <a:t>г-д</a:t>
            </a:r>
            <a:r>
              <a:rPr lang="ru-RU" b="1" dirty="0" smtClean="0"/>
              <a:t>, </a:t>
            </a:r>
            <a:r>
              <a:rPr lang="ru-RU" b="1" dirty="0" err="1" smtClean="0"/>
              <a:t>с-х</a:t>
            </a:r>
            <a:r>
              <a:rPr lang="ru-RU" b="1" dirty="0" smtClean="0"/>
              <a:t> </a:t>
            </a:r>
          </a:p>
          <a:p>
            <a:endParaRPr lang="ru-RU" b="1" dirty="0"/>
          </a:p>
        </p:txBody>
      </p:sp>
      <p:pic>
        <p:nvPicPr>
          <p:cNvPr id="2" name="Picture 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077072"/>
            <a:ext cx="2952328" cy="2780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320040"/>
            <a:ext cx="6768752" cy="89438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7030A0"/>
                </a:solidFill>
              </a:rPr>
              <a:t>Возрастные нормы развития фонематического слуха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214422"/>
            <a:ext cx="7488832" cy="5241314"/>
          </a:xfrm>
        </p:spPr>
        <p:txBody>
          <a:bodyPr>
            <a:normAutofit fontScale="92500"/>
          </a:bodyPr>
          <a:lstStyle/>
          <a:p>
            <a:r>
              <a:rPr lang="ru-RU" b="1" u="sng" dirty="0" smtClean="0"/>
              <a:t>1год</a:t>
            </a:r>
            <a:r>
              <a:rPr lang="ru-RU" dirty="0" smtClean="0"/>
              <a:t>  - </a:t>
            </a:r>
            <a:r>
              <a:rPr lang="ru-RU" sz="2400" dirty="0" smtClean="0"/>
              <a:t>малыш различает </a:t>
            </a:r>
            <a:r>
              <a:rPr lang="ru-RU" sz="2400" dirty="0" err="1" smtClean="0"/>
              <a:t>частопроизносимые</a:t>
            </a:r>
            <a:r>
              <a:rPr lang="ru-RU" sz="2400" dirty="0" smtClean="0"/>
              <a:t> слова.</a:t>
            </a:r>
          </a:p>
          <a:p>
            <a:r>
              <a:rPr lang="ru-RU" dirty="0" smtClean="0"/>
              <a:t> </a:t>
            </a:r>
            <a:r>
              <a:rPr lang="ru-RU" b="1" u="sng" dirty="0" smtClean="0"/>
              <a:t>2 год- </a:t>
            </a:r>
            <a:r>
              <a:rPr lang="ru-RU" sz="2400" dirty="0" smtClean="0"/>
              <a:t>ребенок в состоянии определить на слух неверно произнесенный звук в речи взрослых, но собственное произношение еще не контролирует.</a:t>
            </a:r>
          </a:p>
          <a:p>
            <a:r>
              <a:rPr lang="ru-RU" b="1" u="sng" dirty="0" smtClean="0"/>
              <a:t>3 год </a:t>
            </a:r>
            <a:r>
              <a:rPr lang="ru-RU" dirty="0" smtClean="0"/>
              <a:t> – </a:t>
            </a:r>
            <a:r>
              <a:rPr lang="ru-RU" sz="2400" dirty="0" smtClean="0"/>
              <a:t>возможность ребенка самостоятельно определять неверно произнесенный звук в собственной речи.</a:t>
            </a:r>
            <a:r>
              <a:rPr lang="ru-RU" sz="2400" b="1" u="sng" dirty="0" smtClean="0"/>
              <a:t> </a:t>
            </a:r>
          </a:p>
          <a:p>
            <a:r>
              <a:rPr lang="ru-RU" sz="2400" b="1" u="sng" dirty="0" smtClean="0"/>
              <a:t>4 год -</a:t>
            </a:r>
            <a:r>
              <a:rPr lang="ru-RU" sz="2400" dirty="0" smtClean="0"/>
              <a:t>владеет навыком различения сходных фонем(звуков) на слух и в собственном произношении</a:t>
            </a:r>
          </a:p>
          <a:p>
            <a:r>
              <a:rPr lang="ru-RU" sz="2400" b="1" u="sng" dirty="0" smtClean="0"/>
              <a:t>5-6 год-</a:t>
            </a:r>
            <a:r>
              <a:rPr lang="ru-RU" sz="2400" dirty="0" smtClean="0"/>
              <a:t> формируется звуковой анализ – умение определять последовательность и количество звуков         </a:t>
            </a:r>
          </a:p>
          <a:p>
            <a:r>
              <a:rPr lang="ru-RU" sz="2400" dirty="0" smtClean="0"/>
              <a:t>        в слове</a:t>
            </a:r>
          </a:p>
          <a:p>
            <a:endParaRPr lang="ru-RU" sz="2400" dirty="0"/>
          </a:p>
        </p:txBody>
      </p:sp>
      <p:pic>
        <p:nvPicPr>
          <p:cNvPr id="12290" name="Picture 2" descr="C:\Users\ПК\Desktop\ОТКРЫТОЕ\77344867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953000"/>
            <a:ext cx="1866900" cy="19050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320040"/>
            <a:ext cx="6912768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Этапы работы по развитию фонематического слуха: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609416"/>
            <a:ext cx="7560840" cy="4846320"/>
          </a:xfrm>
        </p:spPr>
        <p:txBody>
          <a:bodyPr/>
          <a:lstStyle/>
          <a:p>
            <a:r>
              <a:rPr lang="ru-RU" b="1" dirty="0" smtClean="0"/>
              <a:t>ПЕРВЫЙ УРОВЕНЬ </a:t>
            </a:r>
            <a:r>
              <a:rPr lang="ru-RU" dirty="0" smtClean="0"/>
              <a:t>– узнавание неречевых звуков.</a:t>
            </a:r>
          </a:p>
          <a:p>
            <a:r>
              <a:rPr lang="ru-RU" b="1" dirty="0" smtClean="0"/>
              <a:t>ВТОРОЙ УРОВЕНЬ </a:t>
            </a:r>
            <a:r>
              <a:rPr lang="ru-RU" dirty="0" smtClean="0"/>
              <a:t>– различение звуков речи по тембру, силе и высоте.</a:t>
            </a:r>
          </a:p>
          <a:p>
            <a:r>
              <a:rPr lang="ru-RU" b="1" dirty="0" smtClean="0"/>
              <a:t>ТРЕТИЙ УРОВЕНЬ </a:t>
            </a:r>
            <a:r>
              <a:rPr lang="ru-RU" dirty="0" smtClean="0"/>
              <a:t>– различение сходных между собой по звучанию слов. </a:t>
            </a:r>
          </a:p>
          <a:p>
            <a:r>
              <a:rPr lang="ru-RU" b="1" dirty="0" smtClean="0"/>
              <a:t>ЧЕТВЕРТЫЙ УРОВЕНЬ</a:t>
            </a:r>
            <a:r>
              <a:rPr lang="ru-RU" dirty="0" smtClean="0"/>
              <a:t> – различение слогов.</a:t>
            </a:r>
          </a:p>
          <a:p>
            <a:r>
              <a:rPr lang="ru-RU" b="1" dirty="0" smtClean="0"/>
              <a:t>ПЯТЫЙ УРОВЕНЬ </a:t>
            </a:r>
            <a:r>
              <a:rPr lang="ru-RU" dirty="0" smtClean="0"/>
              <a:t>– различение звуков</a:t>
            </a:r>
          </a:p>
          <a:p>
            <a:r>
              <a:rPr lang="ru-RU" b="1" dirty="0" smtClean="0"/>
              <a:t>ШЕСТОЙ УРОВЕНЬ</a:t>
            </a:r>
            <a:r>
              <a:rPr lang="ru-RU" dirty="0" smtClean="0"/>
              <a:t> – освоение ребенком навыков анализа и синтеза.</a:t>
            </a:r>
          </a:p>
          <a:p>
            <a:endParaRPr lang="ru-RU" dirty="0"/>
          </a:p>
        </p:txBody>
      </p:sp>
      <p:pic>
        <p:nvPicPr>
          <p:cNvPr id="11266" name="Picture 2" descr="C:\Users\ПК\Desktop\ПЕДСОВЕТ\65045466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48525" y="4797152"/>
            <a:ext cx="1895475" cy="189547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63688" y="320040"/>
            <a:ext cx="7056784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           ПЕРВЫЙ УРОВЕНЬ – 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>узнавание неречевых звуков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1187624" y="1600200"/>
            <a:ext cx="3672408" cy="492514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b="1" dirty="0" smtClean="0">
                <a:solidFill>
                  <a:srgbClr val="002060"/>
                </a:solidFill>
              </a:rPr>
              <a:t>Игра «Волшебная палочка».</a:t>
            </a:r>
            <a:r>
              <a:rPr lang="ru-RU" dirty="0" smtClean="0">
                <a:solidFill>
                  <a:srgbClr val="002060"/>
                </a:solidFill>
              </a:rPr>
              <a:t> </a:t>
            </a:r>
          </a:p>
          <a:p>
            <a:pPr lvl="0"/>
            <a:r>
              <a:rPr lang="ru-RU" dirty="0" smtClean="0"/>
              <a:t>Взяв карандаш или любую палочку, постучите ею по разным предметам . Волшебная палочка заставит звучать вазу, стол, стенку, музыкальные инструменты и т. д. Потом усложните задание – пусть малыш отгадывает с закрытыми глазами, какой предмет звучал. 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860032" y="1700807"/>
            <a:ext cx="2839216" cy="3888433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</p:txBody>
      </p:sp>
      <p:pic>
        <p:nvPicPr>
          <p:cNvPr id="23554" name="Picture 2" descr="C:\Documents and Settings\Милана\Рабочий стол\картинки\муз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643050"/>
            <a:ext cx="3744416" cy="398146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320040"/>
            <a:ext cx="7488832" cy="1143000"/>
          </a:xfrm>
        </p:spPr>
        <p:txBody>
          <a:bodyPr>
            <a:noAutofit/>
          </a:bodyPr>
          <a:lstStyle/>
          <a:p>
            <a:pPr lvl="0"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solidFill>
                  <a:srgbClr val="7030A0"/>
                </a:solidFill>
              </a:rPr>
              <a:t>ВТОРОЙ УРОВЕНЬ – различение звуков речи по тембру, силе и высоте.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196752"/>
            <a:ext cx="6436568" cy="5258984"/>
          </a:xfrm>
        </p:spPr>
        <p:txBody>
          <a:bodyPr/>
          <a:lstStyle/>
          <a:p>
            <a:pPr lvl="0"/>
            <a:r>
              <a:rPr lang="ru-RU" b="1" dirty="0" smtClean="0"/>
              <a:t> Игра «</a:t>
            </a:r>
            <a:r>
              <a:rPr lang="ru-RU" sz="2400" b="1" dirty="0" smtClean="0"/>
              <a:t>Три медведя».</a:t>
            </a:r>
            <a:r>
              <a:rPr lang="ru-RU" sz="2400" dirty="0" smtClean="0"/>
              <a:t> </a:t>
            </a:r>
          </a:p>
          <a:p>
            <a:pPr lvl="0"/>
            <a:r>
              <a:rPr lang="ru-RU" sz="2400" dirty="0" smtClean="0"/>
              <a:t>Ребенок отгадывает, за кого из героев сказки говорит взрослый. Более сложный вариант – малыш сам говорит за трех медведей, изменяя высоту голоса.</a:t>
            </a:r>
          </a:p>
          <a:p>
            <a:endParaRPr lang="ru-RU" dirty="0"/>
          </a:p>
        </p:txBody>
      </p:sp>
      <p:pic>
        <p:nvPicPr>
          <p:cNvPr id="1026" name="Picture 2" descr="C:\Documents and Settings\Милана\Рабочий стол\медвед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501008"/>
            <a:ext cx="4608512" cy="321414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23728" y="320040"/>
            <a:ext cx="684076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rgbClr val="7030A0"/>
                </a:solidFill>
              </a:rPr>
              <a:t>ТРЕТИЙ УРОВЕНЬ –</a:t>
            </a:r>
            <a:br>
              <a:rPr lang="ru-RU" sz="3200" dirty="0" smtClean="0">
                <a:solidFill>
                  <a:srgbClr val="7030A0"/>
                </a:solidFill>
              </a:rPr>
            </a:br>
            <a:r>
              <a:rPr lang="ru-RU" sz="3200" dirty="0" smtClean="0">
                <a:solidFill>
                  <a:srgbClr val="7030A0"/>
                </a:solidFill>
              </a:rPr>
              <a:t> различение сходных между собой по звучанию слов. 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1259632" y="1600200"/>
            <a:ext cx="3672408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b="1" dirty="0" smtClean="0">
                <a:solidFill>
                  <a:srgbClr val="0070C0"/>
                </a:solidFill>
              </a:rPr>
              <a:t>Игра «Слушай и выбирай».</a:t>
            </a:r>
          </a:p>
          <a:p>
            <a:pPr lvl="0"/>
            <a:r>
              <a:rPr lang="ru-RU" sz="2600" dirty="0" smtClean="0"/>
              <a:t> Перед ребенком кладут картинки со сходными по звучанию словами (</a:t>
            </a:r>
            <a:r>
              <a:rPr lang="ru-RU" sz="2600" dirty="0" err="1" smtClean="0"/>
              <a:t>лук,жук</a:t>
            </a:r>
            <a:r>
              <a:rPr lang="ru-RU" sz="2600" dirty="0" smtClean="0"/>
              <a:t>, </a:t>
            </a:r>
            <a:r>
              <a:rPr lang="ru-RU" sz="2600" dirty="0" err="1" smtClean="0"/>
              <a:t>крыса,крыша</a:t>
            </a:r>
            <a:r>
              <a:rPr lang="ru-RU" sz="2600" dirty="0" smtClean="0"/>
              <a:t>). Взрослый называет предмет, а ребенок должен поднять соответствующую картинку.</a:t>
            </a:r>
          </a:p>
          <a:p>
            <a:endParaRPr lang="ru-RU" dirty="0"/>
          </a:p>
        </p:txBody>
      </p:sp>
      <p:pic>
        <p:nvPicPr>
          <p:cNvPr id="7" name="Рисунок 2" descr="http://festival.1september.ru:8080/articles/538732/img1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1658144"/>
            <a:ext cx="3456384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87624" y="0"/>
            <a:ext cx="7956376" cy="146304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3100" dirty="0" smtClean="0">
                <a:solidFill>
                  <a:srgbClr val="7030A0"/>
                </a:solidFill>
              </a:rPr>
              <a:t/>
            </a:r>
            <a:br>
              <a:rPr lang="ru-RU" sz="3100" dirty="0" smtClean="0">
                <a:solidFill>
                  <a:srgbClr val="7030A0"/>
                </a:solidFill>
              </a:rPr>
            </a:br>
            <a:r>
              <a:rPr lang="ru-RU" sz="3100" dirty="0" smtClean="0">
                <a:solidFill>
                  <a:srgbClr val="7030A0"/>
                </a:solidFill>
              </a:rPr>
              <a:t/>
            </a:r>
            <a:br>
              <a:rPr lang="ru-RU" sz="3100" dirty="0" smtClean="0">
                <a:solidFill>
                  <a:srgbClr val="7030A0"/>
                </a:solidFill>
              </a:rPr>
            </a:br>
            <a:r>
              <a:rPr lang="ru-RU" sz="3100" dirty="0" smtClean="0">
                <a:solidFill>
                  <a:srgbClr val="7030A0"/>
                </a:solidFill>
              </a:rPr>
              <a:t/>
            </a:r>
            <a:br>
              <a:rPr lang="ru-RU" sz="3100" dirty="0" smtClean="0">
                <a:solidFill>
                  <a:srgbClr val="7030A0"/>
                </a:solidFill>
              </a:rPr>
            </a:br>
            <a:r>
              <a:rPr lang="ru-RU" sz="3100" dirty="0" smtClean="0">
                <a:solidFill>
                  <a:srgbClr val="7030A0"/>
                </a:solidFill>
              </a:rPr>
              <a:t/>
            </a:r>
            <a:br>
              <a:rPr lang="ru-RU" sz="3100" dirty="0" smtClean="0">
                <a:solidFill>
                  <a:srgbClr val="7030A0"/>
                </a:solidFill>
              </a:rPr>
            </a:br>
            <a:r>
              <a:rPr lang="ru-RU" sz="3100" dirty="0" smtClean="0">
                <a:solidFill>
                  <a:srgbClr val="7030A0"/>
                </a:solidFill>
              </a:rPr>
              <a:t/>
            </a:r>
            <a:br>
              <a:rPr lang="ru-RU" sz="3100" dirty="0" smtClean="0">
                <a:solidFill>
                  <a:srgbClr val="7030A0"/>
                </a:solidFill>
              </a:rPr>
            </a:br>
            <a:r>
              <a:rPr lang="ru-RU" sz="3100" dirty="0" smtClean="0">
                <a:solidFill>
                  <a:srgbClr val="7030A0"/>
                </a:solidFill>
              </a:rPr>
              <a:t/>
            </a:r>
            <a:br>
              <a:rPr lang="ru-RU" sz="3100" dirty="0" smtClean="0">
                <a:solidFill>
                  <a:srgbClr val="7030A0"/>
                </a:solidFill>
              </a:rPr>
            </a:br>
            <a:r>
              <a:rPr lang="ru-RU" sz="3100" dirty="0" smtClean="0">
                <a:solidFill>
                  <a:srgbClr val="7030A0"/>
                </a:solidFill>
              </a:rPr>
              <a:t>ЧЕТВЕРТЫЙ УРОВЕНЬ – различение слогов.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187624" y="1609416"/>
            <a:ext cx="7416824" cy="4846320"/>
          </a:xfrm>
        </p:spPr>
        <p:txBody>
          <a:bodyPr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Послушай, какие песенки распевает Львенок, и вслед за взрослым четко, не торопясь повтори  их. </a:t>
            </a:r>
          </a:p>
          <a:p>
            <a:pPr marL="3603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ля — ли—</a:t>
            </a:r>
            <a:r>
              <a:rPr lang="ru-RU" sz="28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ле</a:t>
            </a:r>
            <a:r>
              <a:rPr lang="ru-RU" sz="28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ля — </a:t>
            </a:r>
            <a:r>
              <a:rPr lang="ru-RU" sz="28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ле</a:t>
            </a:r>
            <a:r>
              <a:rPr lang="ru-RU" sz="28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— </a:t>
            </a:r>
            <a:r>
              <a:rPr lang="ru-RU" sz="28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ле</a:t>
            </a:r>
            <a:r>
              <a:rPr lang="ru-RU" sz="28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ли — ля — </a:t>
            </a:r>
            <a:r>
              <a:rPr lang="ru-RU" sz="28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лю</a:t>
            </a:r>
            <a:r>
              <a:rPr lang="ru-RU" sz="28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marL="3603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лю</a:t>
            </a:r>
            <a:r>
              <a:rPr lang="ru-RU" sz="28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— ля — ли            </a:t>
            </a:r>
            <a:r>
              <a:rPr lang="ru-RU" sz="28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лю</a:t>
            </a:r>
            <a:r>
              <a:rPr lang="ru-RU" sz="28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—ля —</a:t>
            </a:r>
            <a:r>
              <a:rPr lang="ru-RU" sz="28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ле</a:t>
            </a:r>
            <a:r>
              <a:rPr lang="ru-RU" sz="28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</a:t>
            </a:r>
            <a:r>
              <a:rPr lang="ru-RU" sz="28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ля</a:t>
            </a:r>
            <a:r>
              <a:rPr lang="ru-RU" sz="28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—</a:t>
            </a:r>
            <a:r>
              <a:rPr lang="ru-RU" sz="28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ле</a:t>
            </a:r>
            <a:r>
              <a:rPr lang="ru-RU" sz="28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—</a:t>
            </a:r>
            <a:r>
              <a:rPr lang="ru-RU" sz="28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лю</a:t>
            </a:r>
            <a:r>
              <a:rPr lang="ru-RU" sz="28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098" name="Picture 2" descr="C:\Users\ПК\Desktop\ОТКРЫТОЕ\8668284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4509120"/>
            <a:ext cx="1800200" cy="234888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454</TotalTime>
  <Words>117</Words>
  <Application>Microsoft Office PowerPoint</Application>
  <PresentationFormat>Экран (4:3)</PresentationFormat>
  <Paragraphs>46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Фонематический слух- основа правильной речи</vt:lpstr>
      <vt:lpstr>Фонематический           слух </vt:lpstr>
      <vt:lpstr>наиболее часто дети путают звуки похожие по звучанию или близкие по способу образования (по произношению).</vt:lpstr>
      <vt:lpstr>Возрастные нормы развития фонематического слуха</vt:lpstr>
      <vt:lpstr>Этапы работы по развитию фонематического слуха:</vt:lpstr>
      <vt:lpstr>           ПЕРВЫЙ УРОВЕНЬ –  узнавание неречевых звуков</vt:lpstr>
      <vt:lpstr>  ВТОРОЙ УРОВЕНЬ – различение звуков речи по тембру, силе и высоте. </vt:lpstr>
      <vt:lpstr>ТРЕТИЙ УРОВЕНЬ –  различение сходных между собой по звучанию слов. </vt:lpstr>
      <vt:lpstr>      ЧЕТВЕРТЫЙ УРОВЕНЬ – различение слогов. </vt:lpstr>
      <vt:lpstr>ПЯТЫЙ УРОВЕНЬ – различение звуков</vt:lpstr>
      <vt:lpstr>ШЕСТОЙ УРОВЕНЬ –       освоение ребенком навыков анализа и синтеза.</vt:lpstr>
      <vt:lpstr>Спасибо за внимание!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</dc:title>
  <dc:creator>user</dc:creator>
  <cp:lastModifiedBy>XTreme.ws</cp:lastModifiedBy>
  <cp:revision>55</cp:revision>
  <dcterms:created xsi:type="dcterms:W3CDTF">2014-03-18T17:20:54Z</dcterms:created>
  <dcterms:modified xsi:type="dcterms:W3CDTF">2020-07-08T03:02:33Z</dcterms:modified>
</cp:coreProperties>
</file>