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70" r:id="rId3"/>
    <p:sldId id="272" r:id="rId4"/>
    <p:sldId id="271" r:id="rId5"/>
    <p:sldId id="262" r:id="rId6"/>
    <p:sldId id="263" r:id="rId7"/>
    <p:sldId id="264" r:id="rId8"/>
    <p:sldId id="265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802E25-71ED-4A49-A8B3-88258DE8764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452385-3AB9-4FA4-8A7D-D22A26D5B78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336704" cy="864096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i="1" dirty="0">
                <a:ln>
                  <a:solidFill>
                    <a:srgbClr val="FFC000"/>
                  </a:solidFill>
                </a:ln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Кружок «</a:t>
            </a:r>
            <a:r>
              <a:rPr lang="ru-RU" sz="4400" i="1" dirty="0" err="1" smtClean="0">
                <a:ln>
                  <a:solidFill>
                    <a:srgbClr val="FFC000"/>
                  </a:solidFill>
                </a:ln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Мукасолька</a:t>
            </a:r>
            <a:r>
              <a:rPr lang="ru-RU" sz="4400" i="1" dirty="0">
                <a:ln>
                  <a:solidFill>
                    <a:srgbClr val="FFC000"/>
                  </a:solidFill>
                </a:ln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4400" dirty="0">
              <a:solidFill>
                <a:srgbClr val="B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804048" cy="138587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2800" b="1" dirty="0" smtClean="0"/>
              <a:t> 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Рабочая программа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организованной образовательной  деятельности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педагога с обучающимися  4-5 лет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 дополнительному образованию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 Руководитель: Попова Ксения Владимировна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732" name="AutoShape 4" descr="https://im0-tub-ru.yandex.net/i?id=12de156ad71b7398b4d92f80f9a3a695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3734" name="AutoShape 6" descr="https://im0-tub-ru.yandex.net/i?id=12de156ad71b7398b4d92f80f9a3a695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3736" name="AutoShape 8" descr="https://im0-tub-ru.yandex.net/i?id=12de156ad71b7398b4d92f80f9a3a695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3738" name="Picture 10" descr="Изделия из соленого тес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556792"/>
            <a:ext cx="4309850" cy="32370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Обзоры программного обеспеч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/>
          <a:lstStyle/>
          <a:p>
            <a:pPr algn="ctr"/>
            <a:r>
              <a:rPr lang="ru-RU" dirty="0" smtClean="0"/>
              <a:t>Актуальность.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Лепка имеет большое значение  для обучения и  воспитания детей дошкольного возраста. Она способствует развитию  зрительного  восприятия, памяти, образного мышления, привитию  ручных умений и навыков, необходимых для успешного  обучения в школе. Лепка  так же, как и другие виды  изобразительной деятельности, формирует эстетические   вкусы, развивает чувство  прекрасного, умение  понимать прекрасное  во всем его  многообразии. </a:t>
            </a:r>
          </a:p>
          <a:p>
            <a:pPr>
              <a:buNone/>
            </a:pPr>
            <a:r>
              <a:rPr lang="ru-RU" dirty="0" smtClean="0"/>
              <a:t>Материал для лепки я выбрала соленое тесто. Почему именно тесто? Тесто – это такой материал, который  для детской руки более удобен – он мягкий и для  ребенка представляет больший интерес, чем  пластилин.</a:t>
            </a:r>
          </a:p>
          <a:p>
            <a:pPr>
              <a:buNone/>
            </a:pPr>
            <a:r>
              <a:rPr lang="ru-RU" dirty="0" smtClean="0"/>
              <a:t>Соленое тесто в последние годы стало очень популярным материалом для лепки.  Поделки из теста - древняя традиция, им находится место и в современном мире, потому что сейчас ценится все экологически чистое и сделанное своими руками. Тесто – материал очень эластичный, легко приобретает форму и изделия из него достаточно долговечны. Работа с ним доставляет удовольствие и радость. Этому виду творчества придумали современное название – «</a:t>
            </a:r>
            <a:r>
              <a:rPr lang="ru-RU" dirty="0" err="1" smtClean="0"/>
              <a:t>Тестопластика</a:t>
            </a:r>
            <a:r>
              <a:rPr lang="ru-RU" dirty="0" smtClean="0"/>
              <a:t> или </a:t>
            </a:r>
            <a:r>
              <a:rPr lang="ru-RU" dirty="0" err="1" smtClean="0"/>
              <a:t>мукосолька</a:t>
            </a:r>
            <a:r>
              <a:rPr lang="ru-RU" dirty="0" smtClean="0"/>
              <a:t>». </a:t>
            </a:r>
          </a:p>
          <a:p>
            <a:pPr>
              <a:buNone/>
            </a:pPr>
            <a:r>
              <a:rPr lang="ru-RU" dirty="0" smtClean="0"/>
              <a:t>Рабочая программа кружка «</a:t>
            </a:r>
            <a:r>
              <a:rPr lang="ru-RU" dirty="0" err="1" smtClean="0"/>
              <a:t>Мукосолька</a:t>
            </a:r>
            <a:r>
              <a:rPr lang="ru-RU" dirty="0" smtClean="0"/>
              <a:t>» разработана на основе дополнительной образовательной программы «Моя тропинка к успеху» по реализации художественно- эстетической направленности с учетом возрастных и психологических особенностей детей дошкольного возраста, с учетом развития науки, техники, культуры, экономики, технологии и социальной сферы. </a:t>
            </a:r>
          </a:p>
          <a:p>
            <a:pPr>
              <a:buNone/>
            </a:pPr>
            <a:r>
              <a:rPr lang="ru-RU" dirty="0" smtClean="0"/>
              <a:t>Срок реализации программы 2019-2020 учебный год.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Обзоры программного обеспеч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/>
          <a:lstStyle/>
          <a:p>
            <a:pPr algn="ctr"/>
            <a:r>
              <a:rPr lang="ru-RU" dirty="0" smtClean="0"/>
              <a:t>Цель и задачи: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Цель организации образовательного процесса: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Создание условий для развития творческой активности детей в процессе лепки из соленого теста.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i="1" dirty="0" smtClean="0"/>
              <a:t>Задачи организации образовательного процесса: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1.Обогащать и расширять художественный опыт дошкольников.</a:t>
            </a:r>
          </a:p>
          <a:p>
            <a:pPr>
              <a:buNone/>
            </a:pPr>
            <a:r>
              <a:rPr lang="ru-RU" dirty="0" smtClean="0"/>
              <a:t>2.Формировать и развивать творческие способности обучающихся.</a:t>
            </a:r>
          </a:p>
          <a:p>
            <a:pPr>
              <a:buNone/>
            </a:pPr>
            <a:r>
              <a:rPr lang="ru-RU" dirty="0" smtClean="0"/>
              <a:t>3. Развивать мелкую моторику рук, воображение, мышление (логическое и абстрактное), эстетическое восприятие.</a:t>
            </a:r>
          </a:p>
          <a:p>
            <a:pPr>
              <a:buNone/>
            </a:pPr>
            <a:r>
              <a:rPr lang="ru-RU" dirty="0" smtClean="0"/>
              <a:t>4.Создать положительную атмосферу для речевого развития в процессе деятельности.</a:t>
            </a:r>
          </a:p>
          <a:p>
            <a:pPr>
              <a:buNone/>
            </a:pPr>
            <a:r>
              <a:rPr lang="ru-RU" dirty="0" smtClean="0"/>
              <a:t>5.Формировать у детей некоторые навыки учебной деятельности, умение слушать и слышать поставленную взрослым задачу, удерживать ее в памяти, следить за показом способов выполнения действий или самостоятельно находить их, выполнять работу спокойно и в отведенное время.</a:t>
            </a:r>
          </a:p>
          <a:p>
            <a:pPr>
              <a:buNone/>
            </a:pPr>
            <a:r>
              <a:rPr lang="ru-RU" dirty="0" smtClean="0"/>
              <a:t>6. Удовлетворить индивидуальные потребности обучающихся в художественно-эстетическом развитии.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 descr="Классический рецепт соленого теста: Мука – 300г (2 чашки); Соль – 300г (1чашка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dirty="0">
                <a:ln w="12700">
                  <a:solidFill>
                    <a:schemeClr val="tx1"/>
                  </a:solidFill>
                </a:ln>
                <a:solidFill>
                  <a:srgbClr val="FF5050"/>
                </a:solidFill>
              </a:rPr>
              <a:t/>
            </a:r>
            <a:br>
              <a:rPr lang="ru-RU" sz="3200" dirty="0">
                <a:ln w="12700">
                  <a:solidFill>
                    <a:schemeClr val="tx1"/>
                  </a:solidFill>
                </a:ln>
                <a:solidFill>
                  <a:srgbClr val="FF5050"/>
                </a:solidFill>
              </a:rPr>
            </a:br>
            <a:endParaRPr lang="ru-RU" sz="3200" dirty="0">
              <a:ln w="12700">
                <a:solidFill>
                  <a:schemeClr val="tx1"/>
                </a:solidFill>
              </a:ln>
              <a:solidFill>
                <a:srgbClr val="FF505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8241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501008"/>
            <a:ext cx="2286000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429000"/>
            <a:ext cx="2286000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483042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 реализации программы.</a:t>
            </a:r>
            <a:endParaRPr lang="ru-RU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85720" y="642918"/>
            <a:ext cx="8501122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деятельность кружка организуется во второй половине дня,  проводиться в групповой комнате или в специально оборудованном помещении дошкольного учреждения. Формы работы подвижные, разнообразные  и меняются в зависимости от поставленных задач.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Кружковая работа проводятся с подгруппой детей из 8 от 4 лет. Длительность работы – в соответствии с санитарными  нормами.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Деятельность в кружке комплексные, интегрированные, не дублируют ни одной из тем основной образовательной программы дошкольного образования.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048672" cy="1440159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200" i="1" dirty="0" smtClean="0">
                <a:ln>
                  <a:solidFill>
                    <a:srgbClr val="FFC000"/>
                  </a:solidFill>
                </a:ln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Принципы построения программы кружка «</a:t>
            </a:r>
            <a:r>
              <a:rPr lang="ru-RU" sz="3200" i="1" dirty="0" err="1" smtClean="0">
                <a:ln>
                  <a:solidFill>
                    <a:srgbClr val="FFC000"/>
                  </a:solidFill>
                </a:ln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Мукасолька</a:t>
            </a:r>
            <a:r>
              <a:rPr lang="ru-RU" sz="3200" i="1" dirty="0" smtClean="0">
                <a:ln>
                  <a:solidFill>
                    <a:srgbClr val="FFC000"/>
                  </a:solidFill>
                </a:ln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»: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7" y="1357298"/>
            <a:ext cx="8715404" cy="524005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i="1" dirty="0" smtClean="0"/>
              <a:t>Принцип комфортности: </a:t>
            </a:r>
            <a:r>
              <a:rPr lang="ru-RU" dirty="0" smtClean="0"/>
              <a:t>атмосфера доброжелательности, вера в силы ребенка, создание для каждого ситуации успеха.</a:t>
            </a:r>
          </a:p>
          <a:p>
            <a:pPr lvl="0"/>
            <a:r>
              <a:rPr lang="ru-RU" i="1" dirty="0" smtClean="0"/>
              <a:t>Принцип погружения каждого ребенка в творческий процесс: </a:t>
            </a:r>
            <a:r>
              <a:rPr lang="ru-RU" dirty="0" smtClean="0"/>
              <a:t>реализация творческих задач достигается путем использова­ния в работе активных методов и форм обучения.</a:t>
            </a:r>
          </a:p>
          <a:p>
            <a:pPr lvl="0"/>
            <a:r>
              <a:rPr lang="ru-RU" i="1" dirty="0" smtClean="0"/>
              <a:t>Принцип опоры на внутреннюю мотивации воспитанника: </a:t>
            </a:r>
            <a:r>
              <a:rPr lang="ru-RU" dirty="0" smtClean="0"/>
              <a:t>с учетом опыта ребенка создание эмоциональной вовлеченности его в творческий процесс, что обеспечивает естественное повышение работоспособности.</a:t>
            </a:r>
          </a:p>
          <a:p>
            <a:pPr lvl="0"/>
            <a:r>
              <a:rPr lang="ru-RU" i="1" dirty="0" smtClean="0"/>
              <a:t>Принцип постепенности: </a:t>
            </a:r>
            <a:r>
              <a:rPr lang="ru-RU" dirty="0" smtClean="0"/>
              <a:t>переход от совместных действий взрослого и воспитанника, воспитанников со  сверстниками  к самостоятельным; от самого простого до заключительного, максимально сложного задания;</a:t>
            </a:r>
          </a:p>
          <a:p>
            <a:pPr lvl="0"/>
            <a:r>
              <a:rPr lang="ru-RU" i="1" dirty="0" smtClean="0"/>
              <a:t>Принцип вариативности: </a:t>
            </a:r>
            <a:r>
              <a:rPr lang="ru-RU" dirty="0" smtClean="0"/>
              <a:t>создание условий для самостоятельного выбора воспитанником способов работы, типов творческих заданий, материалов, техники и др.</a:t>
            </a:r>
          </a:p>
          <a:p>
            <a:pPr lvl="0"/>
            <a:r>
              <a:rPr lang="ru-RU" i="1" dirty="0" smtClean="0"/>
              <a:t>Принцип индивидуального  подхода: </a:t>
            </a:r>
            <a:r>
              <a:rPr lang="ru-RU" dirty="0" smtClean="0"/>
              <a:t>создание в творческом процессе раскованной, стимулирующей творческую активность воспитанника  атмосферы. Учитываются индивидуальные психофизиологические особенности каж­дого воспитанника и группы в целом. В основе лежит комплексное развитие всех психических процессов и свойств личности в процессе совместной (дети - </a:t>
            </a:r>
            <a:r>
              <a:rPr lang="ru-RU" dirty="0" err="1" smtClean="0"/>
              <a:t>дети</a:t>
            </a:r>
            <a:r>
              <a:rPr lang="ru-RU" dirty="0" smtClean="0"/>
              <a:t>, </a:t>
            </a:r>
            <a:r>
              <a:rPr lang="ru-RU" dirty="0" err="1" smtClean="0"/>
              <a:t>дети</a:t>
            </a:r>
            <a:r>
              <a:rPr lang="ru-RU" dirty="0" smtClean="0"/>
              <a:t> - родители, дети - педагог) продуктивно-творческой, продуктивно-речевой  деятельности, в результате которой ребенок учится вариативно мыслить, запоминать, придумывать новое, решать нестандартные задачи, общаться с разными людьми и многое другое.</a:t>
            </a:r>
          </a:p>
          <a:p>
            <a:pPr lvl="0"/>
            <a:r>
              <a:rPr lang="ru-RU" i="1" dirty="0" smtClean="0"/>
              <a:t>Принцип взаимного </a:t>
            </a:r>
            <a:r>
              <a:rPr lang="ru-RU" dirty="0" smtClean="0"/>
              <a:t>сотрудничества и доброжелательности: общение с воспитанником  строится на доброжелательной и доверительной основе.</a:t>
            </a:r>
          </a:p>
          <a:p>
            <a:pPr lvl="0"/>
            <a:r>
              <a:rPr lang="ru-RU" i="1" dirty="0" smtClean="0"/>
              <a:t>Принцип интеграции</a:t>
            </a:r>
            <a:r>
              <a:rPr lang="ru-RU" dirty="0" smtClean="0"/>
              <a:t>: интегративный характер всех аспектов развития личности ребёнка дошкольного возраста: общекультурных, социально-нравственных, интеллектуальных.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6192838" cy="11525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кружка будет проводиться в соответствии с перспективным планом на год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785926"/>
            <a:ext cx="2279915" cy="17099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SL385055.JPG"/>
          <p:cNvPicPr>
            <a:picLocks noChangeAspect="1"/>
          </p:cNvPicPr>
          <p:nvPr/>
        </p:nvPicPr>
        <p:blipFill>
          <a:blip r:embed="rId3" cstate="email"/>
          <a:srcRect t="49590"/>
          <a:stretch>
            <a:fillRect/>
          </a:stretch>
        </p:blipFill>
        <p:spPr>
          <a:xfrm>
            <a:off x="1428728" y="4429132"/>
            <a:ext cx="2874087" cy="20717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Прямоугольник 11"/>
          <p:cNvSpPr/>
          <p:nvPr/>
        </p:nvSpPr>
        <p:spPr>
          <a:xfrm>
            <a:off x="3347864" y="400506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07904" y="48691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smtClean="0">
                <a:solidFill>
                  <a:srgbClr val="B00000"/>
                </a:solidFill>
              </a:rPr>
              <a:t/>
            </a:r>
            <a:br>
              <a:rPr lang="ru-RU" sz="2000" b="1" i="1" dirty="0" smtClean="0">
                <a:solidFill>
                  <a:srgbClr val="B00000"/>
                </a:solidFill>
              </a:rPr>
            </a:br>
            <a:endParaRPr lang="ru-RU" dirty="0"/>
          </a:p>
        </p:txBody>
      </p:sp>
      <p:pic>
        <p:nvPicPr>
          <p:cNvPr id="4098" name="Picture 2" descr="https://kuda29.ru/content/galery/image/events/10822/gn9mrx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3786190"/>
            <a:ext cx="3344855" cy="2620943"/>
          </a:xfrm>
          <a:prstGeom prst="rect">
            <a:avLst/>
          </a:prstGeom>
          <a:noFill/>
        </p:spPr>
      </p:pic>
      <p:pic>
        <p:nvPicPr>
          <p:cNvPr id="4100" name="Picture 4" descr="https://www.maam.ru/upload/blogs/38f2e6528caeb20b24d5546f77b1cc55.jp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1714488"/>
            <a:ext cx="3429024" cy="250506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6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родителей: </a:t>
            </a:r>
            <a:b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800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Перспективный план работы с родителями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i="1" dirty="0" smtClean="0">
                <a:solidFill>
                  <a:srgbClr val="B00000"/>
                </a:solidFill>
              </a:rPr>
              <a:t/>
            </a:r>
            <a:br>
              <a:rPr lang="ru-RU" sz="2800" b="1" i="1" dirty="0" smtClean="0">
                <a:solidFill>
                  <a:srgbClr val="B00000"/>
                </a:solidFill>
              </a:rPr>
            </a:br>
            <a:endParaRPr lang="ru-RU" sz="2800" b="1" i="1" dirty="0">
              <a:solidFill>
                <a:srgbClr val="B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14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Формы работы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6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Памятка для родителей «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Путешествие в страну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Тестопландию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начинается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?»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учитель-логопед, родители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Повысить педагогическую грамотность родителей по вопросам тестопластики.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8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Творческая мастерская. «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Увлекательная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тестопластика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учитель-логопед, родители, дети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Заинтересовать родителей,   привлечь родителей к совместному творчеству со своими детьми.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4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   Май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Мастер- класс «Мы – фантазеры»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Родители, дети, учитель-логопед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Вызвать интерес у родителей к жизни ДОУ.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Благодарю за внимание - Картинка 17461/30"/>
          <p:cNvPicPr>
            <a:picLocks noChangeAspect="1" noChangeArrowheads="1"/>
          </p:cNvPicPr>
          <p:nvPr/>
        </p:nvPicPr>
        <p:blipFill>
          <a:blip r:embed="rId2" cstate="print"/>
          <a:srcRect b="13061"/>
          <a:stretch>
            <a:fillRect/>
          </a:stretch>
        </p:blipFill>
        <p:spPr bwMode="auto">
          <a:xfrm>
            <a:off x="755576" y="836712"/>
            <a:ext cx="7848872" cy="532358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</TotalTime>
  <Words>206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Кружок «Мукасолька»</vt:lpstr>
      <vt:lpstr>Актуальность.</vt:lpstr>
      <vt:lpstr>Цель и задачи:</vt:lpstr>
      <vt:lpstr>Слайд 4</vt:lpstr>
      <vt:lpstr> </vt:lpstr>
      <vt:lpstr>Принципы построения программы кружка «Мукасолька»: </vt:lpstr>
      <vt:lpstr>Работа кружка будет проводиться в соответствии с перспективным планом на год</vt:lpstr>
      <vt:lpstr>    Для родителей:          Перспективный план работы с родителями  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XTreme.ws</cp:lastModifiedBy>
  <cp:revision>32</cp:revision>
  <dcterms:created xsi:type="dcterms:W3CDTF">2015-05-12T16:27:12Z</dcterms:created>
  <dcterms:modified xsi:type="dcterms:W3CDTF">2019-08-27T01:08:03Z</dcterms:modified>
</cp:coreProperties>
</file>